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6f44405166fb4a32" /><Relationship Type="http://schemas.openxmlformats.org/officeDocument/2006/relationships/extended-properties" Target="/docProps/app.xml" Id="Rcdad8a8523a644b9" /><Relationship Type="http://schemas.openxmlformats.org/officeDocument/2006/relationships/officeDocument" Target="/ppt/presentation.xml" Id="R889ec73566c44e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3c31541274cc2"/>
  </p:sldMasterIdLst>
  <p:notesMasterIdLst>
    <p:notesMasterId xmlns:r="http://schemas.openxmlformats.org/officeDocument/2006/relationships" r:id="R670295042615402d"/>
  </p:notesMasterIdLst>
  <p:sldIdLst>
    <p:sldId xmlns:r="http://schemas.openxmlformats.org/officeDocument/2006/relationships" id="256" r:id="Racf86d3c0c2a41c8"/>
    <p:sldId xmlns:r="http://schemas.openxmlformats.org/officeDocument/2006/relationships" id="257" r:id="R17da35eab43445c6"/>
    <p:sldId xmlns:r="http://schemas.openxmlformats.org/officeDocument/2006/relationships" id="258" r:id="Reb13d3f050d74404"/>
    <p:sldId xmlns:r="http://schemas.openxmlformats.org/officeDocument/2006/relationships" id="259" r:id="R9b066099b5a54c98"/>
    <p:sldId xmlns:r="http://schemas.openxmlformats.org/officeDocument/2006/relationships" id="260" r:id="R9332fe4f4db74a0d"/>
    <p:sldId xmlns:r="http://schemas.openxmlformats.org/officeDocument/2006/relationships" id="261" r:id="Rd792e2688a8b48a9"/>
    <p:sldId xmlns:r="http://schemas.openxmlformats.org/officeDocument/2006/relationships" id="262" r:id="R684ffe8a8c61414d"/>
    <p:sldId xmlns:r="http://schemas.openxmlformats.org/officeDocument/2006/relationships" id="263" r:id="Rc981181bf25e468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3c31541274cc2" /><Relationship Type="http://schemas.openxmlformats.org/officeDocument/2006/relationships/theme" Target="/ppt/theme/theme1.xml" Id="R8553299f4b864bd3" /><Relationship Type="http://schemas.openxmlformats.org/officeDocument/2006/relationships/notesMaster" Target="/ppt/notesMasters/notesMaster1.xml" Id="R670295042615402d" /><Relationship Type="http://schemas.openxmlformats.org/officeDocument/2006/relationships/presProps" Target="/ppt/presProps.xml" Id="R5146202b9ae54edb" /><Relationship Type="http://schemas.openxmlformats.org/officeDocument/2006/relationships/viewProps" Target="/ppt/viewProps.xml" Id="Rb6f3f0c63d614896" /><Relationship Type="http://schemas.openxmlformats.org/officeDocument/2006/relationships/tableStyles" Target="/ppt/tableStyles.xml" Id="R3f12415dd1f145bc" /><Relationship Type="http://schemas.openxmlformats.org/officeDocument/2006/relationships/slide" Target="/ppt/slides/slide1.xml" Id="Racf86d3c0c2a41c8" /><Relationship Type="http://schemas.openxmlformats.org/officeDocument/2006/relationships/slide" Target="/ppt/slides/slide2.xml" Id="R17da35eab43445c6" /><Relationship Type="http://schemas.openxmlformats.org/officeDocument/2006/relationships/slide" Target="/ppt/slides/slide3.xml" Id="Reb13d3f050d74404" /><Relationship Type="http://schemas.openxmlformats.org/officeDocument/2006/relationships/slide" Target="/ppt/slides/slide4.xml" Id="R9b066099b5a54c98" /><Relationship Type="http://schemas.openxmlformats.org/officeDocument/2006/relationships/slide" Target="/ppt/slides/slide5.xml" Id="R9332fe4f4db74a0d" /><Relationship Type="http://schemas.openxmlformats.org/officeDocument/2006/relationships/slide" Target="/ppt/slides/slide6.xml" Id="Rd792e2688a8b48a9" /><Relationship Type="http://schemas.openxmlformats.org/officeDocument/2006/relationships/slide" Target="/ppt/slides/slide7.xml" Id="R684ffe8a8c61414d" /><Relationship Type="http://schemas.openxmlformats.org/officeDocument/2006/relationships/slide" Target="/ppt/slides/slide8.xml" Id="Rc981181bf25e468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fbc84be6c534ed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a75a3e80cee42f4" /><Relationship Type="http://schemas.openxmlformats.org/officeDocument/2006/relationships/notesMaster" Target="/ppt/notesMasters/notesMaster1.xml" Id="R3ca39c0e576d4d5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5b3100c63214e95" /><Relationship Type="http://schemas.openxmlformats.org/officeDocument/2006/relationships/notesMaster" Target="/ppt/notesMasters/notesMaster1.xml" Id="R5c8ea4cdebd94b0f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703e4ce8b514f36" /><Relationship Type="http://schemas.openxmlformats.org/officeDocument/2006/relationships/notesMaster" Target="/ppt/notesMasters/notesMaster1.xml" Id="R47156a6e14ce444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0f1e063761c450c" /><Relationship Type="http://schemas.openxmlformats.org/officeDocument/2006/relationships/notesMaster" Target="/ppt/notesMasters/notesMaster1.xml" Id="R7a5a413f31404dc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05589b4c8ff046e2" /><Relationship Type="http://schemas.openxmlformats.org/officeDocument/2006/relationships/notesMaster" Target="/ppt/notesMasters/notesMaster1.xml" Id="R39b161c128b0483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b57a4f6dc264d4c" /><Relationship Type="http://schemas.openxmlformats.org/officeDocument/2006/relationships/notesMaster" Target="/ppt/notesMasters/notesMaster1.xml" Id="Rf4e3089c90474c17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ba006a2b6784c40" /><Relationship Type="http://schemas.openxmlformats.org/officeDocument/2006/relationships/notesMaster" Target="/ppt/notesMasters/notesMaster1.xml" Id="R3e1e37211eec418e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cbfb73a46c6d41f8" /><Relationship Type="http://schemas.openxmlformats.org/officeDocument/2006/relationships/notesMaster" Target="/ppt/notesMasters/notesMaster1.xml" Id="Rdb41bfdd84614d8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c9ccb1520421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b58aa800e0fc4bd6" /><Relationship Type="http://schemas.openxmlformats.org/officeDocument/2006/relationships/slideLayout" Target="/ppt/slideLayouts/slideLayout2.xml" Id="R370d77a097f847ed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d77a097f847ed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622fe4712404168" /><Relationship Type="http://schemas.openxmlformats.org/officeDocument/2006/relationships/image" Target="/ppt/media/image.jpeg" Id="R39a9a0d2d3814839" /><Relationship Type="http://schemas.openxmlformats.org/officeDocument/2006/relationships/notesSlide" Target="/ppt/notesSlides/notesSlide1.xml" Id="Re3852cc5c242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c7c1b2c640f4419" /><Relationship Type="http://schemas.openxmlformats.org/officeDocument/2006/relationships/notesSlide" Target="/ppt/notesSlides/notesSlide2.xml" Id="R92c32c5728f041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f2e17a295b548d5" /><Relationship Type="http://schemas.openxmlformats.org/officeDocument/2006/relationships/notesSlide" Target="/ppt/notesSlides/notesSlide3.xml" Id="Ra1cb4eb34fee4a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d0cd912b6af4610" /><Relationship Type="http://schemas.openxmlformats.org/officeDocument/2006/relationships/notesSlide" Target="/ppt/notesSlides/notesSlide4.xml" Id="Rf2e66c293a93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61be79d39584f75" /><Relationship Type="http://schemas.openxmlformats.org/officeDocument/2006/relationships/image" Target="/ppt/media/image2.jpeg" Id="Ra7e696a8b8df4351" /><Relationship Type="http://schemas.openxmlformats.org/officeDocument/2006/relationships/notesSlide" Target="/ppt/notesSlides/notesSlide5.xml" Id="R0db497f09e834a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91da011496e40cd" /><Relationship Type="http://schemas.openxmlformats.org/officeDocument/2006/relationships/notesSlide" Target="/ppt/notesSlides/notesSlide6.xml" Id="R1abd75e4573845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51212458cd249e9" /><Relationship Type="http://schemas.openxmlformats.org/officeDocument/2006/relationships/notesSlide" Target="/ppt/notesSlides/notesSlide7.xml" Id="R1f762cef2e644660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fcbb5ff126d4a8a" /><Relationship Type="http://schemas.openxmlformats.org/officeDocument/2006/relationships/notesSlide" Target="/ppt/notesSlides/notesSlide8.xml" Id="R15bf1a4ada6a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A82C2A-0DFD-46C9-BB47-9570E71C9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FB45D6-A75C-452D-9591-8F8F3F43C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9BABD56-39C0-4DB9-8DAE-B3C064B6E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9a9a0d2d3814839"/>
          <a:srcRect xmlns:a="http://schemas.openxmlformats.org/drawingml/2006/main" l="26914" t="0" r="26914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7010400" y="0"/>
            <a:ext cx="5181600" cy="6858000"/>
          </a:xfrm>
          <a:prstGeom xmlns:a="http://schemas.openxmlformats.org/drawingml/2006/main" prst="rect">
            <a:avLst/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C69C055-B734-4C01-AFE9-76340AEEA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7048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260979-A0C2-4B0E-ACEA-BDE2E3DC2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0"/>
            <a:ext cx="51816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6667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B6482A9-5736-4ED2-9BA8-F308C5ECF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5300"/>
            <a:ext cx="3333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1F6F8B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F6F8B"/>
                </a:solidFill>
                <a:latin typeface="Avenir Next"/>
                <a:ea typeface="Avenir Next"/>
                <a:cs typeface="Avenir Next"/>
              </a:rPr>
              <a:t>NORTHSTAR LABS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FFD21A-C1E9-4831-944D-2CA386CBC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781050"/>
            <a:ext cx="3619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SaaS product portfolio sample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53ADE85-D7A3-4042-98CE-A1361D5BD0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257300"/>
            <a:ext cx="6191250" cy="2457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2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A product story becomes stronger when the operating system is visible.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E809185-E4A9-4520-8916-19415D81E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886200"/>
            <a:ext cx="4762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Sample case-study deck for a fictional B2B SaaS company.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802809-4657-41E5-8336-F6676500E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81550"/>
            <a:ext cx="17716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CFD18B-D2F0-4F88-A106-35510ECD8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53000"/>
            <a:ext cx="1771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42%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7C7D0F0-9F4A-494A-8AB8-BC6EFE52EB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33400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activation lift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2A2496E-8B0A-4F47-B3DB-A3D67DB1B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2450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prototype cohort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CB681BD-CECD-4C7B-BCC2-FFCA39E12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4781550"/>
            <a:ext cx="17716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A1415B-3463-414A-BCFA-9B9149ABA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4953000"/>
            <a:ext cx="1771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18 days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2C9B874-5672-4210-83E9-4E799A464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533400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shorter handoff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D6C99B8-E577-404E-B12D-A2CA36B8A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552450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ops benchmark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476F2DE-11D4-4DAC-925A-FDECDB181B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4781550"/>
            <a:ext cx="17716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0AD2E5E-26EF-4F65-9162-4E5EB3B81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4953000"/>
            <a:ext cx="1771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3.4x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E4B4A7B-51B5-4C13-B276-764A812FB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533400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expansion signal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FCC205E-7FA6-4E7A-8026-672642604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552450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pilot accounts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6391808-235D-4BED-A5B9-00F4220EC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646C4AC-0F8B-480C-BBF9-77512EDB7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0E841D3-01C8-4D31-B7A1-A4E13E81E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01 / 08</a:t>
            </a:r>
          </a:p>
        </p:txBody>
      </p:sp>
    </p:spTree>
    <p:extLst>
      <p:ext uri="{BB962C8B-B14F-4D97-AF65-F5344CB8AC3E}">
        <p14:creationId xmlns:p14="http://schemas.microsoft.com/office/powerpoint/2010/main" val="530800373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07E654D-899D-4D62-ACAF-164A461584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38FB73C-45E2-4CCA-997B-1E6C1F1F7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78AA9FA-AFC6-4161-85AC-CDCB77E24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2-marker">
            <a:extLst xmlns:a="http://schemas.openxmlformats.org/drawingml/2006/main">
              <a:ext uri="{FF2B5EF4-FFF2-40B4-BE49-F238E27FC236}">
                <a16:creationId xmlns:a16="http://schemas.microsoft.com/office/drawing/2014/main" id="{EC40AD25-739B-4F29-B2AD-C07DA640E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2-label">
            <a:extLst xmlns:a="http://schemas.openxmlformats.org/drawingml/2006/main">
              <a:ext uri="{FF2B5EF4-FFF2-40B4-BE49-F238E27FC236}">
                <a16:creationId xmlns:a16="http://schemas.microsoft.com/office/drawing/2014/main" id="{E1437210-48AF-4D12-BEE1-2721F3EA0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 BRIEF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DA44A55-BD54-4B2F-A531-3ACCD7801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02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7D1165-2874-4713-A9F5-A41FD0DFD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7429500" cy="971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Northstar had strong features, but buyers could not see the system.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3CB5ADA-4852-49A5-ADD2-C74CEBC66E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85950"/>
            <a:ext cx="59055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Placeholder brief: sales teams needed a simpler way to explain how planning, usage, and renewal signals connect.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CC7D81C-EF41-4AA1-B43B-A5A6B5599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981325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Feature recall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98E1481-7782-472E-AB74-3C468AA5D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028950"/>
            <a:ext cx="3333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503BDBC-BB05-4568-A616-5982C46C7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028950"/>
            <a:ext cx="2307981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3AE1871-D6FC-4455-9CE1-5D7C5580A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971800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pre-workshop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6C2A09-02E5-4866-94C3-2D9F8DDD5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481388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Workflow clarity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A45CC8D-F17B-44DA-A536-ECF9A7BAB9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529013"/>
            <a:ext cx="3333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100BD1F-68E0-4B91-86C4-9CCB192DA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529013"/>
            <a:ext cx="3077308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468E034-122B-496E-AA4F-C6423DE8D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471863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buyer interviews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510810C-108E-40FA-9E43-A7DDF503A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8145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Expansion confidence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D9523CA-AB24-425E-9D34-71D805CA0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029075"/>
            <a:ext cx="3333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3AA77EF-5433-4C7C-B28D-79227268F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029075"/>
            <a:ext cx="1987428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5243E07-F877-40E7-8068-9ACA23826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971925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sales pulse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9B241AC-668F-4F45-A971-D5FC82F99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81513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Implementation trust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E993CAE-CC07-4951-AF57-FDAED1E066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529138"/>
            <a:ext cx="3333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BC6F1AC-24B8-42BC-8388-E71CA8CC0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4529138"/>
            <a:ext cx="3333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4706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D8EE963-7E34-4472-8BB3-EDDE7AA4A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4471988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CS notes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1ACE81D-A578-4DF7-912C-E64CFB5AB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1123950"/>
            <a:ext cx="3143250" cy="382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5A1453F-C6D2-4440-85BE-E163A841E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14287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Core diagnosis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44D502C-8E43-4D85-9E6C-D9D3591C8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1809750"/>
            <a:ext cx="241935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The core issue was not missing capability. It was the absence of a memorable product model.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A8B511D-80BB-4A50-AD7B-0433DC391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019550"/>
            <a:ext cx="2247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00CAACA-DE3E-4AD4-8CFB-7588826B0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248150"/>
            <a:ext cx="23622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 scattered workflow became one product operating system, making expansion easier to understand and easier to sell.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0C06053-D649-4ECD-B060-0D4D99B54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D0FC50C-6445-4DF8-A014-31E923EA8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940D021-34DF-4689-BF48-D97244662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02 / 08</a:t>
            </a:r>
          </a:p>
        </p:txBody>
      </p:sp>
    </p:spTree>
    <p:extLst>
      <p:ext uri="{BB962C8B-B14F-4D97-AF65-F5344CB8AC3E}">
        <p14:creationId xmlns:p14="http://schemas.microsoft.com/office/powerpoint/2010/main" val="1297718166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00F6A17-438F-4591-A324-369962BEF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F42331-F426-4A78-AD8A-A5D8C9D95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5728A5-72F8-45FE-9FFD-180EA18DF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3-marker">
            <a:extLst xmlns:a="http://schemas.openxmlformats.org/drawingml/2006/main">
              <a:ext uri="{FF2B5EF4-FFF2-40B4-BE49-F238E27FC236}">
                <a16:creationId xmlns:a16="http://schemas.microsoft.com/office/drawing/2014/main" id="{1F0BC7E4-C721-4FBA-B363-9C8555BB3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3-label">
            <a:extLst xmlns:a="http://schemas.openxmlformats.org/drawingml/2006/main">
              <a:ext uri="{FF2B5EF4-FFF2-40B4-BE49-F238E27FC236}">
                <a16:creationId xmlns:a16="http://schemas.microsoft.com/office/drawing/2014/main" id="{FD045DFD-7E19-4692-918B-0E0B3DEB7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AUDIENCE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BF7F608-CD9C-4C0F-BEAB-3589AEF0C8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03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B50DAA9-4408-477C-B100-43CE9C47C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78105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Three buying groups needed one story, not three separate decks.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B7B246D-A3C8-4A39-A567-98762F428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66900"/>
            <a:ext cx="7239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Each audience kept a distinct proof need, while the case study preserved one product spine.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53CD265-2CB2-44B7-8E65-5B942EBC7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43200"/>
            <a:ext cx="10363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243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272F6F-DA3D-49EC-96FC-E3C5BDC5C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57500"/>
            <a:ext cx="1638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Audience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4EA8F70-9812-4243-924A-30198DCAD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28575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Need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4EF6933-B2E1-4D70-AFD8-8E94FB133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28575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Proof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63A05BD-7B2D-495E-B212-2B3ABA1BB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2857500"/>
            <a:ext cx="3352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Business result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6C5155-19B9-438F-B1F8-FAF0DF975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38500"/>
            <a:ext cx="10363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3BAEB0D-FB84-4700-8DD2-3F4E0AC24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09950"/>
            <a:ext cx="16383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Economic buyer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1E3F588-90D5-479C-AEC7-350C193FB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340995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Risk reduction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AA46928-C7E7-43D1-A2AC-E0587AA16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340995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Forecast bridge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7E006F9-7A8E-438C-8D52-4B84D546B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3409950"/>
            <a:ext cx="3352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Renewal confidence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E7AD23A-37AA-4A14-89CE-CA6FCDAAA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57650"/>
            <a:ext cx="10363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377B9BE-A8CA-4102-AAAA-C16A4A3DB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29100"/>
            <a:ext cx="16383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Operator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1B7BC9-3017-4CC4-AAAE-FD79109A8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422910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Workflow control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CD25728-51EE-4BDB-95AB-A2862B5B2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422910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Time-to-resolution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4A0F157-DDCA-4C53-B1DD-3FDE3EBC4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4229100"/>
            <a:ext cx="3352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Less manual routing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808EECA-B810-42FB-AF35-C0525C4FA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76800"/>
            <a:ext cx="10363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C019611-44E9-4071-8664-74EA10EC9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048250"/>
            <a:ext cx="16383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Champion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C512B28-A8A8-4478-81FA-41C358E93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504825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Team adoption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A13DDA3-F868-4137-96B6-F4DF642EF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504825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Before/after path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3F9B21F-85A8-42D6-951E-556485C07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5048250"/>
            <a:ext cx="3352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7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Internal narrative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F523838-0BEB-4E6B-985D-3D795D92C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9E5065A-C0F4-4691-9476-466A4353E7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892EB06-6D4F-43BE-9C56-3D43331A1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03 / 08</a:t>
            </a:r>
          </a:p>
        </p:txBody>
      </p:sp>
    </p:spTree>
    <p:extLst>
      <p:ext uri="{BB962C8B-B14F-4D97-AF65-F5344CB8AC3E}">
        <p14:creationId xmlns:p14="http://schemas.microsoft.com/office/powerpoint/2010/main" val="1374477317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DB0004-4A98-4D81-B4CF-90D24418B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26BF4BF-670D-4961-BF90-92A8A36A9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79AC4B3-C58C-4CC7-845D-0FE80F4F2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4-marker">
            <a:extLst xmlns:a="http://schemas.openxmlformats.org/drawingml/2006/main">
              <a:ext uri="{FF2B5EF4-FFF2-40B4-BE49-F238E27FC236}">
                <a16:creationId xmlns:a16="http://schemas.microsoft.com/office/drawing/2014/main" id="{8EA6D163-0D58-4C8F-8620-23444AB20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4-label">
            <a:extLst xmlns:a="http://schemas.openxmlformats.org/drawingml/2006/main">
              <a:ext uri="{FF2B5EF4-FFF2-40B4-BE49-F238E27FC236}">
                <a16:creationId xmlns:a16="http://schemas.microsoft.com/office/drawing/2014/main" id="{068271DE-A73B-4993-A0EB-40C223F84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SYSTEM MAP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7807CB-95AB-4E37-BFAA-575530FFE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04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72C2A8B-3ED3-4084-BF80-20338F4ABA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72390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The redesign reframed five features as one renewal workflow.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D167F87-8591-4460-9B19-BC6FF74AF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66900"/>
            <a:ext cx="7048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Editable diagram: replace labels with your actual project modules, screens, or service phases.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ABB50E8-83C5-45A4-B91C-B3D4D4E22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7E5A0C4-7366-4BDD-83B5-D293379EE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3248025"/>
            <a:ext cx="247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5652ABB-6665-43D6-BE3F-EF14A65EE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76550"/>
            <a:ext cx="2228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E36FBBA-4B19-4D0C-BE6C-828AB30F8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19500"/>
            <a:ext cx="22288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Usage events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0C17BEB-BDCC-48D8-A66B-6E48F9DC6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981450"/>
            <a:ext cx="22288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front-line signal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BE7D36A-E693-4127-B317-BF7853120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9D7082-76DD-4481-9FF0-8A67B1C80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F6F8B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1F6F8B"/>
                </a:solidFill>
                <a:latin typeface="Avenir Next"/>
                <a:ea typeface="Avenir Next"/>
                <a:cs typeface="Avenir Next"/>
              </a:rPr>
              <a:t>Proof object 01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DF14752-B51F-4865-84B2-5855CDAAD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Adoption link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F11CAFB-E264-4AE5-A997-A17D70BE9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6BDFBC3-F47D-4CAE-9B78-0D1068C37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248025"/>
            <a:ext cx="247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C44C2AD-0885-45F1-A2E3-3CEFC1A8B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2876550"/>
            <a:ext cx="2228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Diagnose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3F67265-5E62-482E-80CC-4882166E6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619500"/>
            <a:ext cx="22288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Risk clusters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8A03BD9-FD77-4216-9ED8-BF69CAF97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981450"/>
            <a:ext cx="22288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triage logic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AAC82EF-72A1-43A8-A959-3FF54014E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F213E8F-5151-4850-A2A9-7BE8B18A3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Proof object 02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D0D4769-5B1F-4D24-8884-0C7A7883B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Adoption link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6007884-5EBD-4627-8CA5-5E1DA04DFD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0F97811-F31E-4B20-A176-920C874B8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248025"/>
            <a:ext cx="247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5E69C0D-6581-4D89-A9D1-498E388D1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876550"/>
            <a:ext cx="2228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F96718F-D1DE-4E0F-AD1B-3FF2B7F1A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619500"/>
            <a:ext cx="22288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Playbooks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3E49146-6560-40E7-9021-AAA973AD7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981450"/>
            <a:ext cx="22288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team workflow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BB50CEF-2169-47B2-8418-5F798483F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CE52E83-F330-4014-915F-CE6FBD9CC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2E7D4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2E7D4F"/>
                </a:solidFill>
                <a:latin typeface="Avenir Next"/>
                <a:ea typeface="Avenir Next"/>
                <a:cs typeface="Avenir Next"/>
              </a:rPr>
              <a:t>Proof object 03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00DED54-0BFC-4532-86DE-1868839F5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Adoption link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E050ED4-5825-4EC5-977C-298D5973C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0D11A88-DCB1-43FE-9A7E-251829D54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876550"/>
            <a:ext cx="22288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Measure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808A986-3D3C-4136-A482-A9B8F0E41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619500"/>
            <a:ext cx="22288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7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Renewal score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E5374D4-E551-413F-AB49-BC36736A8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981450"/>
            <a:ext cx="22288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exec proof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03D881C-8426-4783-8352-ABDE02F8E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F901963-6D7B-451B-89E6-E18BA211B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585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Proof object 04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8900EE6-EA5A-44BB-B462-88F8DDEE2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585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82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Adoption link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0D0F3A5-2A7E-4C86-B02C-1CB6550E7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A84D8AC-D85A-4ED4-AFFC-EBBA0F55F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5CCDE37-BEB5-433F-88A1-4556A932D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04 / 08</a:t>
            </a:r>
          </a:p>
        </p:txBody>
      </p:sp>
    </p:spTree>
    <p:extLst>
      <p:ext uri="{BB962C8B-B14F-4D97-AF65-F5344CB8AC3E}">
        <p14:creationId xmlns:p14="http://schemas.microsoft.com/office/powerpoint/2010/main" val="2090513087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33B3FC8-F694-4C17-807D-AD85FE6EB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D920FF-1959-4B35-A59A-6C1C565BA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46C7D0-7A46-44E0-8BA4-AD58DD98D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7e696a8b8df4351"/>
          <a:srcRect xmlns:a="http://schemas.openxmlformats.org/drawingml/2006/main" l="25386" t="0" r="25386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5524500" cy="6858000"/>
          </a:xfrm>
          <a:prstGeom xmlns:a="http://schemas.openxmlformats.org/drawingml/2006/main" prst="rect">
            <a:avLst/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75A9F71-E693-4566-A6AA-96F93F901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5524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kicker-5-marker">
            <a:extLst xmlns:a="http://schemas.openxmlformats.org/drawingml/2006/main">
              <a:ext uri="{FF2B5EF4-FFF2-40B4-BE49-F238E27FC236}">
                <a16:creationId xmlns:a16="http://schemas.microsoft.com/office/drawing/2014/main" id="{5E56158D-59DA-40BB-9F63-3FB7960FE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50482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kicker-5-label">
            <a:extLst xmlns:a="http://schemas.openxmlformats.org/drawingml/2006/main">
              <a:ext uri="{FF2B5EF4-FFF2-40B4-BE49-F238E27FC236}">
                <a16:creationId xmlns:a16="http://schemas.microsoft.com/office/drawing/2014/main" id="{C1796ED0-EF5B-4C12-805C-0444FDBE8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45720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DESIGN WORK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9AD1DB0-E0D3-43D6-8D3E-2AD9D31F0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05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E3AF12-28D8-4DAD-84C5-0D1B6BEAD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876300"/>
            <a:ext cx="53340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The sample visual system made analytics feel like a guided path.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4DD0AA-CDB8-4869-ACBE-0D390A0C2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038350"/>
            <a:ext cx="4762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Use this slide to show interface direction, audit frames, workshop artifacts, or production screenshots.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D1D6D07-C234-4908-BE99-F353D99F9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20040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030F46C-5575-465C-8FEE-E40CF59B9D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067050"/>
            <a:ext cx="3619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messaging hierarchy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56AC233-F814-466E-B8AA-60B846A0B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409950"/>
            <a:ext cx="36766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Placeholder frame for project evidence, artifact notes, or image-led proof.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1233024-D5A5-4E3A-8CC8-F4431AB80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01955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691754D-E30A-4851-9BBB-6A3300562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886200"/>
            <a:ext cx="3619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dashboard proof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0A602D5-7CB6-4542-9D8D-2A1F8F7E8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4229100"/>
            <a:ext cx="36766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Placeholder frame for project evidence, artifact notes, or image-led proof.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6B3EE03-0F9D-46AA-A379-5CAB9E806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83870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4D5EF0B-5E79-417D-8598-ECEF176EF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4705350"/>
            <a:ext cx="3619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handoff rules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A9C9362-7418-4C4E-9432-86C98493A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5048250"/>
            <a:ext cx="36766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Placeholder frame for project evidence, artifact notes, or image-led proof.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8B34257-A6FC-4AC2-BD51-C1C71375D6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915918B-A2EC-4BD3-B417-BAC6F6C4E7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1CE9F61-1FFF-4015-A2DE-2F72F4315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05 / 08</a:t>
            </a:r>
          </a:p>
        </p:txBody>
      </p:sp>
    </p:spTree>
    <p:extLst>
      <p:ext uri="{BB962C8B-B14F-4D97-AF65-F5344CB8AC3E}">
        <p14:creationId xmlns:p14="http://schemas.microsoft.com/office/powerpoint/2010/main" val="2012495284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8A847EB-E975-48E1-95F8-C97CE7DAE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890DA3-30EA-4F54-8B57-70B303601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A2F8B1D-C7C6-4A64-AA4B-CF25FA971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6-marker">
            <a:extLst xmlns:a="http://schemas.openxmlformats.org/drawingml/2006/main">
              <a:ext uri="{FF2B5EF4-FFF2-40B4-BE49-F238E27FC236}">
                <a16:creationId xmlns:a16="http://schemas.microsoft.com/office/drawing/2014/main" id="{234359AD-214D-4319-A123-97AC87CC1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6-label">
            <a:extLst xmlns:a="http://schemas.openxmlformats.org/drawingml/2006/main">
              <a:ext uri="{FF2B5EF4-FFF2-40B4-BE49-F238E27FC236}">
                <a16:creationId xmlns:a16="http://schemas.microsoft.com/office/drawing/2014/main" id="{FE2548A2-7A08-434B-885D-6FA558DE7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RESULTS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0928A5D-AF60-4AAE-BA01-EAAEFCE65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06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D68D805-AB4F-409B-B326-039B0E1E4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78105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The clearest wins came from faster activation and better handoffs.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DFC730-1EE3-4AB6-ACB2-402E827B6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66900"/>
            <a:ext cx="7239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Placeholder results for portfolio demonstration. Swap with measured data or label as concept work.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B1F4CA9-2D83-4B80-BC10-D5A17E90C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Activation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D3A2E57-C381-4B74-B29F-53268463F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52750"/>
            <a:ext cx="3905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273ABF0-65D6-40A2-B850-4ED9A17E9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52750"/>
            <a:ext cx="3905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3BE3B64-77DD-4E49-B009-C20964EC3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2895600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+42%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4766FC6-8FED-4C0D-B137-12322FEA23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400425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Qualified expansions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6D578CA-B527-4CC0-B441-04010FBD9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448050"/>
            <a:ext cx="3905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5DFC0D-0A41-449F-A89F-4C0C801CD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448050"/>
            <a:ext cx="2603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6289190-A533-4E14-A94F-E3019462F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390900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+28%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89663BE-2772-4051-9E34-BBBE7153E6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895725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Support deflection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A633DCE-5603-4E61-B7ED-574D026C3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943350"/>
            <a:ext cx="3905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D5A6024-0289-4BFE-A297-D12158444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943350"/>
            <a:ext cx="2231571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54D4C9D-8853-4FEF-BBA4-747342AA7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886200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+24%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9CF5550-C12D-441F-9301-8CF1F4C68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91025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Renewal readiness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C039F74-69D2-40E7-94CB-DC778CF8E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4438650"/>
            <a:ext cx="3905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5814658-4ACD-45A4-9087-2E290D3E0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4438650"/>
            <a:ext cx="3347357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4706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07C1008-50E2-430B-AE6C-AD73F8D52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4381500"/>
            <a:ext cx="723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2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+36%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DA0CB14-CD31-4103-A58D-772421BA8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91465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1F6F8B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03C6944-6104-499E-AB6D-74D652D0D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08610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F6F8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F6F8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D63F204-DB9E-4FCC-9857-EF24C89FF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3114675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Narrative workshop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F1FB1BA-39A2-48D4-8EF2-F85522310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3380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6A23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D7D4988-24FA-4095-994D-F4CC4B9C9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9052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E6A23C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E6A23C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5AC5371-EBFB-4A06-AA5F-C08CCE8F04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3933825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Proof-object system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218282D-7AAD-46A8-939D-2815D4456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55295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2E7D4F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CC50C58-5B74-473B-A949-0720465B6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72440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2E7D4F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E7D4F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5E93459-5FFF-46A3-9B1C-13F42A857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4752975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Reusable sales slides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F67E6BF-2240-40E9-BBFE-5AED5B050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907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Portfolio proof language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1B07C85-3639-4425-847D-0E5D2FFAF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400300"/>
            <a:ext cx="2952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Replace the placeholders with signed-off metrics. If data cannot be shared, frame the outcome as process evidence.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06EA888-DF7F-4478-881B-8BF2B782A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87EE6D3-991C-4722-A06C-B0771A2E3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0DC20C7-754E-43AC-9FC7-13C629726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06 / 08</a:t>
            </a:r>
          </a:p>
        </p:txBody>
      </p:sp>
    </p:spTree>
    <p:extLst>
      <p:ext uri="{BB962C8B-B14F-4D97-AF65-F5344CB8AC3E}">
        <p14:creationId xmlns:p14="http://schemas.microsoft.com/office/powerpoint/2010/main" val="669918296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3A1943D-5B9F-4E80-95F8-8F8D28905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D10907B-B974-448F-AF93-A06542030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2001D80-E78F-4624-8BC6-AD0C3FB85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7-marker">
            <a:extLst xmlns:a="http://schemas.openxmlformats.org/drawingml/2006/main">
              <a:ext uri="{FF2B5EF4-FFF2-40B4-BE49-F238E27FC236}">
                <a16:creationId xmlns:a16="http://schemas.microsoft.com/office/drawing/2014/main" id="{955ABC12-BA6A-4123-B5E5-A890CDA33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7-label">
            <a:extLst xmlns:a="http://schemas.openxmlformats.org/drawingml/2006/main">
              <a:ext uri="{FF2B5EF4-FFF2-40B4-BE49-F238E27FC236}">
                <a16:creationId xmlns:a16="http://schemas.microsoft.com/office/drawing/2014/main" id="{FE3703A3-83BD-4422-800E-007E57F37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ROADMAP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2E0A8E4-A55C-45CC-9651-C7D6DA0F4E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07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0B95063-9D6A-4957-BB85-21CA9DB6D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80962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The next phase turns the story into a reusable sales operating kit.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6C4D335-6BB8-4ABE-8B5D-93A433470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66900"/>
            <a:ext cx="7239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Use as a forward-looking recommendation slide in your portfolio sample.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A35A4FD-9DB3-48B1-B7B5-9B5A642D4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524250"/>
            <a:ext cx="91821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0388ADE-2FB1-4E6E-8C1C-687A477DF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809EE39-C0CE-40EE-A119-5F0243F91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1F6F8B"/>
                </a:solidFill>
                <a:latin typeface="Avenir Next"/>
                <a:ea typeface="Avenir Next"/>
                <a:cs typeface="Avenir Next"/>
              </a:defRPr>
            </a:pPr>
            <a:r>
              <a:rPr sz="750" b="1">
                <a:solidFill>
                  <a:srgbClr val="1F6F8B"/>
                </a:solidFill>
                <a:latin typeface="Avenir Next"/>
                <a:ea typeface="Avenir Next"/>
                <a:cs typeface="Avenir Next"/>
              </a:rPr>
              <a:t>Week 1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B9DCCAA-5EC8-4A6E-B4F9-48A9BC92C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229100"/>
            <a:ext cx="21526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Metric source audit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098B4D2-3232-4C7D-86F6-7A20270B5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74345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lock claims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394FD9-39EC-422F-A6A2-6F9C69B47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9C09213-1E68-4E6B-A54F-DC0CAAB44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750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Week 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E4C26AE-F7A4-4A6C-AEEF-26863C3B97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229100"/>
            <a:ext cx="21526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Case-study interviews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719DC4A-45F3-4DEA-83DC-C599B1D03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474345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extract proof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E6C4214-9FF4-4B1B-9C2A-02AD6DCEE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B5A9985-1DE1-40DA-AB21-1CCB045F4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2E7D4F"/>
                </a:solidFill>
                <a:latin typeface="Avenir Next"/>
                <a:ea typeface="Avenir Next"/>
                <a:cs typeface="Avenir Next"/>
              </a:defRPr>
            </a:pPr>
            <a:r>
              <a:rPr sz="750" b="1">
                <a:solidFill>
                  <a:srgbClr val="2E7D4F"/>
                </a:solidFill>
                <a:latin typeface="Avenir Next"/>
                <a:ea typeface="Avenir Next"/>
                <a:cs typeface="Avenir Next"/>
              </a:rPr>
              <a:t>Week 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8D21912-E36B-480B-B9A5-ABA5AEB48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4229100"/>
            <a:ext cx="21526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Slide system build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75D67FC-FEA8-44A6-ADF6-35DC8D98A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474345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editable library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C936222-75BD-4DF5-AC72-0D7631CFE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35540C1-1EAC-48BB-8E7C-B614A9325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50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Week 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740C6D5-721A-4F31-96D6-C69DD3C7E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4229100"/>
            <a:ext cx="21526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Sales enablement pack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CED4E28-446A-4389-87F7-09ADCC4B6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74345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handoff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44CA169-422F-4531-B130-8FE5065939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05A80F7-972D-42C7-A30D-BBA12301C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AAD344A-1D35-4C22-89FD-E74DC08AF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07 / 08</a:t>
            </a:r>
          </a:p>
        </p:txBody>
      </p:sp>
    </p:spTree>
    <p:extLst>
      <p:ext uri="{BB962C8B-B14F-4D97-AF65-F5344CB8AC3E}">
        <p14:creationId xmlns:p14="http://schemas.microsoft.com/office/powerpoint/2010/main" val="1441522699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529BFC7-AAF2-4BE5-83AA-F63A90D2E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CE96FAE-211B-44A5-B925-BF3D67F2D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55D91B-529B-4B58-8FCD-C536028D9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8-marker">
            <a:extLst xmlns:a="http://schemas.openxmlformats.org/drawingml/2006/main">
              <a:ext uri="{FF2B5EF4-FFF2-40B4-BE49-F238E27FC236}">
                <a16:creationId xmlns:a16="http://schemas.microsoft.com/office/drawing/2014/main" id="{161574AC-C344-4B28-A667-C4C6C4532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8-label">
            <a:extLst xmlns:a="http://schemas.openxmlformats.org/drawingml/2006/main">
              <a:ext uri="{FF2B5EF4-FFF2-40B4-BE49-F238E27FC236}">
                <a16:creationId xmlns:a16="http://schemas.microsoft.com/office/drawing/2014/main" id="{B89D1D91-0E30-44AE-BCCA-4AA5E3E51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WORK WITH ME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85D7B1-42BA-4C76-A407-C888142DAC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08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DBD5E6D-E902-450D-947B-9E1F7A177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52500"/>
            <a:ext cx="6572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I turn messy product information into client-ready presentation systems.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2183B2-C7D7-42BF-95DF-F12FAE961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571750"/>
            <a:ext cx="4762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Replace the contact placeholders with your name, role, email, website, and Behance link.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63BA0B3-0037-4923-A998-A6DA55C90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480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9597165-047F-4F4F-8259-AF4CE76A2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524250"/>
            <a:ext cx="39814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case-study decks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FEFC704-C02D-49B2-B6DE-F30569824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1052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12E974B-14C9-4398-A5ED-66B54AFCA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981450"/>
            <a:ext cx="39814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pitch narratives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A73764D-F6A1-44AA-BE1F-662D932CD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5624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1624105-FD1F-4B74-869A-017ABE5DE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438650"/>
            <a:ext cx="39814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data visualization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323585A-61B4-440D-AA7C-712BC4C99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0196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54F8045-7DCC-42DF-8B2C-E104AC7DE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895850"/>
            <a:ext cx="39814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presentation redesign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DAE800E-A8C1-4FF3-BF18-4E4FAACC73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1200150"/>
            <a:ext cx="34290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1B56657-0AC5-4710-A722-41930108E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1581150"/>
            <a:ext cx="2571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YOUR NAME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F5A789B-E852-4B57-8E08-11FBD4EF1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196215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Freelance presentation designer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890A33D-8A87-4EFD-BBB4-F05A5AB88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2438400"/>
            <a:ext cx="238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D54C1AB-FF52-40C7-BA41-CCC50D6A1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2724150"/>
            <a:ext cx="25717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hello@yourname.com</a:t>
            </a:r>
          </a:p>
          <a:p xmlns:a="http://schemas.openxmlformats.org/drawingml/2006/main">
            <a:pPr algn="l">
              <a:defRPr sz="1200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yourportfolio.com</a:t>
            </a:r>
          </a:p>
          <a:p xmlns:a="http://schemas.openxmlformats.org/drawingml/2006/main">
            <a:pPr algn="l">
              <a:defRPr sz="1200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behance.net/yourname</a:t>
            </a:r>
          </a:p>
          <a:p xmlns:a="http://schemas.openxmlformats.org/drawingml/2006/main">
            <a:pPr algn="l">
              <a:defRPr sz="1200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+1 (555) 000-0000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D802C8C-0860-4DE0-841F-A853A4A42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000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SaaS product portfolio sample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9F884A1-CD9C-4F87-9654-670A9993B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496050"/>
            <a:ext cx="5905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Fictional client sample | Replace placeholder data with sourced client metrics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19DC4CB-EFAA-4A6D-8212-64DADF0CE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38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08 / 08</a:t>
            </a:r>
          </a:p>
        </p:txBody>
      </p:sp>
    </p:spTree>
    <p:extLst>
      <p:ext uri="{BB962C8B-B14F-4D97-AF65-F5344CB8AC3E}">
        <p14:creationId xmlns:p14="http://schemas.microsoft.com/office/powerpoint/2010/main" val="24219237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2026-05-05T14:59:43.9120000Z</dcterms:created>
  <dcterms:modified xsi:type="dcterms:W3CDTF">2026-05-05T14:59:43.9120000Z</dcterms:modified>
</coreProperties>
</file>