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921c4473494e49b9" /><Relationship Type="http://schemas.openxmlformats.org/officeDocument/2006/relationships/extended-properties" Target="/docProps/app.xml" Id="R8d0ebde8b96540e5" /><Relationship Type="http://schemas.openxmlformats.org/officeDocument/2006/relationships/officeDocument" Target="/ppt/presentation.xml" Id="R8405877acab045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7070a1c9734a78"/>
  </p:sldMasterIdLst>
  <p:notesMasterIdLst>
    <p:notesMasterId xmlns:r="http://schemas.openxmlformats.org/officeDocument/2006/relationships" r:id="Rb3b4ea1457d74d36"/>
  </p:notesMasterIdLst>
  <p:sldIdLst>
    <p:sldId xmlns:r="http://schemas.openxmlformats.org/officeDocument/2006/relationships" id="256" r:id="R0b88a1c9bfcb4919"/>
    <p:sldId xmlns:r="http://schemas.openxmlformats.org/officeDocument/2006/relationships" id="257" r:id="R86df24e5b5984d52"/>
    <p:sldId xmlns:r="http://schemas.openxmlformats.org/officeDocument/2006/relationships" id="258" r:id="Re5662eca7d944450"/>
    <p:sldId xmlns:r="http://schemas.openxmlformats.org/officeDocument/2006/relationships" id="259" r:id="Rfc06d4f0d1af4757"/>
    <p:sldId xmlns:r="http://schemas.openxmlformats.org/officeDocument/2006/relationships" id="260" r:id="R80013161c44349ca"/>
    <p:sldId xmlns:r="http://schemas.openxmlformats.org/officeDocument/2006/relationships" id="261" r:id="Re1f04d5c00c04303"/>
    <p:sldId xmlns:r="http://schemas.openxmlformats.org/officeDocument/2006/relationships" id="262" r:id="Rc913028b20e24810"/>
    <p:sldId xmlns:r="http://schemas.openxmlformats.org/officeDocument/2006/relationships" id="263" r:id="R18383c6578df4b9d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7070a1c9734a78" /><Relationship Type="http://schemas.openxmlformats.org/officeDocument/2006/relationships/theme" Target="/ppt/theme/theme1.xml" Id="Rba68a0fcb3b0411f" /><Relationship Type="http://schemas.openxmlformats.org/officeDocument/2006/relationships/notesMaster" Target="/ppt/notesMasters/notesMaster1.xml" Id="Rb3b4ea1457d74d36" /><Relationship Type="http://schemas.openxmlformats.org/officeDocument/2006/relationships/presProps" Target="/ppt/presProps.xml" Id="R4cb66e70668e44c7" /><Relationship Type="http://schemas.openxmlformats.org/officeDocument/2006/relationships/viewProps" Target="/ppt/viewProps.xml" Id="R7db2007c9dbb4bd3" /><Relationship Type="http://schemas.openxmlformats.org/officeDocument/2006/relationships/tableStyles" Target="/ppt/tableStyles.xml" Id="R72d24f458f6e46bb" /><Relationship Type="http://schemas.openxmlformats.org/officeDocument/2006/relationships/slide" Target="/ppt/slides/slide1.xml" Id="R0b88a1c9bfcb4919" /><Relationship Type="http://schemas.openxmlformats.org/officeDocument/2006/relationships/slide" Target="/ppt/slides/slide2.xml" Id="R86df24e5b5984d52" /><Relationship Type="http://schemas.openxmlformats.org/officeDocument/2006/relationships/slide" Target="/ppt/slides/slide3.xml" Id="Re5662eca7d944450" /><Relationship Type="http://schemas.openxmlformats.org/officeDocument/2006/relationships/slide" Target="/ppt/slides/slide4.xml" Id="Rfc06d4f0d1af4757" /><Relationship Type="http://schemas.openxmlformats.org/officeDocument/2006/relationships/slide" Target="/ppt/slides/slide5.xml" Id="R80013161c44349ca" /><Relationship Type="http://schemas.openxmlformats.org/officeDocument/2006/relationships/slide" Target="/ppt/slides/slide6.xml" Id="Re1f04d5c00c04303" /><Relationship Type="http://schemas.openxmlformats.org/officeDocument/2006/relationships/slide" Target="/ppt/slides/slide7.xml" Id="Rc913028b20e24810" /><Relationship Type="http://schemas.openxmlformats.org/officeDocument/2006/relationships/slide" Target="/ppt/slides/slide8.xml" Id="R18383c6578df4b9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dea2fa8c02c24337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369c414ffc64835" /><Relationship Type="http://schemas.openxmlformats.org/officeDocument/2006/relationships/notesMaster" Target="/ppt/notesMasters/notesMaster1.xml" Id="R5937af9888bc463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f317c47858d4a26" /><Relationship Type="http://schemas.openxmlformats.org/officeDocument/2006/relationships/notesMaster" Target="/ppt/notesMasters/notesMaster1.xml" Id="R09640c743307465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49c63355295f4111" /><Relationship Type="http://schemas.openxmlformats.org/officeDocument/2006/relationships/notesMaster" Target="/ppt/notesMasters/notesMaster1.xml" Id="R95f289810bd5481c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2231c3d9012b477c" /><Relationship Type="http://schemas.openxmlformats.org/officeDocument/2006/relationships/notesMaster" Target="/ppt/notesMasters/notesMaster1.xml" Id="Rf1711626f0cc47e3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dc62f9bcac94e5b" /><Relationship Type="http://schemas.openxmlformats.org/officeDocument/2006/relationships/notesMaster" Target="/ppt/notesMasters/notesMaster1.xml" Id="Rb90d2fe7eed84278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f6779e011014b65" /><Relationship Type="http://schemas.openxmlformats.org/officeDocument/2006/relationships/notesMaster" Target="/ppt/notesMasters/notesMaster1.xml" Id="R107ae2f9ff6b4272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0959054ed95046f4" /><Relationship Type="http://schemas.openxmlformats.org/officeDocument/2006/relationships/notesMaster" Target="/ppt/notesMasters/notesMaster1.xml" Id="Rdb64068fa5134645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65bde3b121554583" /><Relationship Type="http://schemas.openxmlformats.org/officeDocument/2006/relationships/notesMaster" Target="/ppt/notesMasters/notesMaster1.xml" Id="R2a6bdeb0267d421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5467d7a65a4c8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69449e286c764be3" /><Relationship Type="http://schemas.openxmlformats.org/officeDocument/2006/relationships/slideLayout" Target="/ppt/slideLayouts/slideLayout2.xml" Id="Rcd33c6c97d264ed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33c6c97d264ed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972084383b3462c" /><Relationship Type="http://schemas.openxmlformats.org/officeDocument/2006/relationships/image" Target="/ppt/media/image.jpeg" Id="Rbe1720cba66d426f" /><Relationship Type="http://schemas.openxmlformats.org/officeDocument/2006/relationships/notesSlide" Target="/ppt/notesSlides/notesSlide1.xml" Id="Rd8aaad6dc73b40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1c7c90407b94802" /><Relationship Type="http://schemas.openxmlformats.org/officeDocument/2006/relationships/notesSlide" Target="/ppt/notesSlides/notesSlide2.xml" Id="Rc86e9f8a324f4b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88b69d060ec4a1b" /><Relationship Type="http://schemas.openxmlformats.org/officeDocument/2006/relationships/notesSlide" Target="/ppt/notesSlides/notesSlide3.xml" Id="R101c2e61df9c4b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fd93a0cda5e4afb" /><Relationship Type="http://schemas.openxmlformats.org/officeDocument/2006/relationships/notesSlide" Target="/ppt/notesSlides/notesSlide4.xml" Id="R9ed3f24f3e0245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1b82f02afcc4892" /><Relationship Type="http://schemas.openxmlformats.org/officeDocument/2006/relationships/image" Target="/ppt/media/image2.jpeg" Id="Rb951c087ea414121" /><Relationship Type="http://schemas.openxmlformats.org/officeDocument/2006/relationships/notesSlide" Target="/ppt/notesSlides/notesSlide5.xml" Id="R4e1eccee554d4c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a7ff9df70c04b88" /><Relationship Type="http://schemas.openxmlformats.org/officeDocument/2006/relationships/notesSlide" Target="/ppt/notesSlides/notesSlide6.xml" Id="R4d1f802296744f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472871d42e34fc4" /><Relationship Type="http://schemas.openxmlformats.org/officeDocument/2006/relationships/notesSlide" Target="/ppt/notesSlides/notesSlide7.xml" Id="R297d2d841dff4e2d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832002c8a14d67" /><Relationship Type="http://schemas.openxmlformats.org/officeDocument/2006/relationships/notesSlide" Target="/ppt/notesSlides/notesSlide8.xml" Id="Rbb0aafcfaad048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E086E00-A0AC-4E22-9197-8C7DBA54C2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456FDA7-A748-4410-B51F-2DD825AAA4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98170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e1720cba66d426f"/>
          <a:srcRect xmlns:a="http://schemas.openxmlformats.org/drawingml/2006/main" l="26914" t="0" r="26914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7010400" y="0"/>
            <a:ext cx="5181600" cy="6858000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A1B6137-5E61-4539-937D-957725BB81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70485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9FFE8A2-8107-4E15-9E7C-6A57D7BC9E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95300"/>
            <a:ext cx="33337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1F6F8B"/>
                </a:solidFill>
                <a:latin typeface="Avenir Next"/>
                <a:ea typeface="Avenir Next"/>
                <a:cs typeface="Avenir Next"/>
              </a:defRPr>
            </a:pPr>
            <a:r>
              <a:rPr sz="788" b="1">
                <a:solidFill>
                  <a:srgbClr val="1F6F8B"/>
                </a:solidFill>
                <a:latin typeface="Avenir Next"/>
                <a:ea typeface="Avenir Next"/>
                <a:cs typeface="Avenir Next"/>
              </a:rPr>
              <a:t>NORTHSTAR LABS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126E6A4-80D1-455E-9F7E-895FF2B427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781050"/>
            <a:ext cx="4191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Amostra de portfólio SaaS/produto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3691CCE-8D69-47C2-96C2-969ECB9AB7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200150"/>
            <a:ext cx="6191250" cy="2571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9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9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Uma história de produto fica mais forte quando o sistema operacional fica visível.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7B0F283-16CB-4A86-A4F7-5B7E412CC6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3924300"/>
            <a:ext cx="4953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Deck de estudo de caso para uma empresa B2B SaaS fictícia.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A20B618-DEA8-4DEA-A36C-D8BF2AE1D7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81550"/>
            <a:ext cx="17716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6796D52-F92F-4B47-BE23-2B02BA11AB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953000"/>
            <a:ext cx="17716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42%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D5E4B03-0994-4DF2-B493-C0F26B9D07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334000"/>
            <a:ext cx="17716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60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aumento na ativação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5BFF9FC-E304-4275-9A1B-91D6C16E3F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543550"/>
            <a:ext cx="1771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0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0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coorte protótipo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D66DE7B-F152-4DEB-BD3E-E36BBEF603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1750" y="4781550"/>
            <a:ext cx="17716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01028CF-AD98-4F7D-A9AC-1E55BBF5D1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1750" y="4953000"/>
            <a:ext cx="17716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18 dias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3A7850E-E7D0-4E56-A22C-DCC171F5CD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1750" y="5334000"/>
            <a:ext cx="17716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60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handoff mais curto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FAE53CF-C8E0-407F-A3E7-7E60AC2A36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1750" y="5543550"/>
            <a:ext cx="1771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0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0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benchmark ops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0E09CBD-5D54-4BD5-9D8C-02BBB32609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4781550"/>
            <a:ext cx="17716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D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8EC99F0-5342-4590-AB3B-562EDF3B0E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4953000"/>
            <a:ext cx="17716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3,4x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49B01FB-E196-49CF-993B-FE89131C12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5334000"/>
            <a:ext cx="17716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60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sinal de expansão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DE1BD09-0ED7-42AF-A2EE-C80D7EAEB4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5543550"/>
            <a:ext cx="1771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0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0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contas piloto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24CED20-8F4C-481A-A09D-2DFE52561E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96050"/>
            <a:ext cx="4286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Northstar Labs / Amostra de portfólio SaaS/produto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8D7D4EA-9473-4621-BACA-8631E95E5C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6496050"/>
            <a:ext cx="5810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1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Cliente fictício | Substitua dados placeholder por métricas reais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1E8C61B-5CC2-40FD-94DE-70CAB9F967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496050"/>
            <a:ext cx="666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01 / 08</a:t>
            </a:r>
          </a:p>
        </p:txBody>
      </p:sp>
    </p:spTree>
    <p:extLst>
      <p:ext uri="{BB962C8B-B14F-4D97-AF65-F5344CB8AC3E}">
        <p14:creationId xmlns:p14="http://schemas.microsoft.com/office/powerpoint/2010/main" val="2029222108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C0169EF-C153-40B0-9FD9-1DBBAE7760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CC2305C-C26D-44FD-B991-CEF54D69B9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98170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2-marker">
            <a:extLst xmlns:a="http://schemas.openxmlformats.org/drawingml/2006/main">
              <a:ext uri="{FF2B5EF4-FFF2-40B4-BE49-F238E27FC236}">
                <a16:creationId xmlns:a16="http://schemas.microsoft.com/office/drawing/2014/main" id="{A6080CC2-419A-48C7-8FFA-D8571757BA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85775"/>
            <a:ext cx="2476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kicker-2-label">
            <a:extLst xmlns:a="http://schemas.openxmlformats.org/drawingml/2006/main">
              <a:ext uri="{FF2B5EF4-FFF2-40B4-BE49-F238E27FC236}">
                <a16:creationId xmlns:a16="http://schemas.microsoft.com/office/drawing/2014/main" id="{2750ABD0-557A-4A5D-92F3-5A72771F4B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38150"/>
            <a:ext cx="3238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BRIEFING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EADAEA1-8A74-4725-91AA-516C9EC7B0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00050"/>
            <a:ext cx="5524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02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E6C1E92-1FB1-4579-9163-EA6568D756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838200"/>
            <a:ext cx="7810500" cy="1047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3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A Northstar tinha recursos fortes, mas compradores não enxergavam o sistema.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0974DDE-F8CF-461C-AD28-AC735219A8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943100"/>
            <a:ext cx="609600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Briefing placeholder: vendas precisava explicar melhor como planejamento, uso e renovação se conectam.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3281613-22C5-4255-80D7-D3CEF4F9CA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981325"/>
            <a:ext cx="1809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63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Lembrança de recursos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56E753B-0818-4409-95C6-A9FAE92AD3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3028950"/>
            <a:ext cx="3200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17B66F5-2F78-4399-917F-13E3E45753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3028950"/>
            <a:ext cx="2215662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ADA2780-989D-403E-A695-AD6B75844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2971800"/>
            <a:ext cx="723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88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788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pré-workshop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91F9EAC-530F-486B-80EE-607BE99683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481388"/>
            <a:ext cx="1809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0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63" b="0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Clareza do fluxo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D602A32-939B-47D6-8407-A04C662BEF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3529013"/>
            <a:ext cx="3200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E15AE6B-F7A2-414F-969D-79403E66FB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3529013"/>
            <a:ext cx="2954215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7CA909F-8C7A-409E-A0A5-58A295DB1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3471863"/>
            <a:ext cx="723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88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788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entrevistas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6386881-DF26-4691-82D1-9815DC5CEF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81450"/>
            <a:ext cx="1809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0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63" b="0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Confiança na expansão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3BF1ED3-6CEC-4E69-A0C0-0A3341F7FD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4029075"/>
            <a:ext cx="3200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D329C01-2625-43D6-A510-22C5D07A6E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4029075"/>
            <a:ext cx="1907931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D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E99255C-4489-4B38-BBFF-3D7D89C17A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3971925"/>
            <a:ext cx="723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88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788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pulso comercial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24F2092-359B-4ED0-A263-D2111F7C0C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481513"/>
            <a:ext cx="1809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0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63" b="0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Confiança na implantação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9D2151E-0F5E-47B6-8723-68B3F87996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4529138"/>
            <a:ext cx="3200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A3800A4-DC36-4137-AAB2-EDD64708CF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4529138"/>
            <a:ext cx="3200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4706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52A7D40-28E4-4A45-8373-D3CE53CBEE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4471988"/>
            <a:ext cx="723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88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788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notas CS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8A9EF89-D08A-4A80-8D60-E5B987924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1123950"/>
            <a:ext cx="3143250" cy="382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E9EFE6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A64C1B2-76DE-44C3-AB63-664AF36C64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1428750"/>
            <a:ext cx="2476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E6A23C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E6A23C"/>
                </a:solidFill>
                <a:latin typeface="Avenir Next"/>
                <a:ea typeface="Avenir Next"/>
                <a:cs typeface="Avenir Next"/>
              </a:rPr>
              <a:t>Diagnóstico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26428E2-BF67-4DB3-9BE2-25324065E6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1790700"/>
            <a:ext cx="241935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O problema central não era falta de capacidade. Era a ausência de um modelo de produto memorável.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19881DE-81B4-49F5-8F3B-C807BE318D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4019550"/>
            <a:ext cx="2247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3227B49-704B-4707-8F95-4229AB295E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4248150"/>
            <a:ext cx="23622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Um fluxo disperso virou um sistema operacional de produto, mais fácil de entender, vender e expandir.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0D21245-6A7E-4740-9807-D4EBFF5793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96050"/>
            <a:ext cx="4286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Northstar Labs / Amostra de portfólio SaaS/produto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E343116-1567-4627-B113-0D5EE9A68C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6496050"/>
            <a:ext cx="5810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1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Cliente fictício | Substitua dados placeholder por métricas reais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5173DD3-5EE0-4538-A84B-7BA44BD3FC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496050"/>
            <a:ext cx="666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02 / 08</a:t>
            </a:r>
          </a:p>
        </p:txBody>
      </p:sp>
    </p:spTree>
    <p:extLst>
      <p:ext uri="{BB962C8B-B14F-4D97-AF65-F5344CB8AC3E}">
        <p14:creationId xmlns:p14="http://schemas.microsoft.com/office/powerpoint/2010/main" val="2107793822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34CFFC5-B876-4654-A231-7008B3D121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96867EF-2F3A-445B-B4FA-9AD9EE79A8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98170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3-marker">
            <a:extLst xmlns:a="http://schemas.openxmlformats.org/drawingml/2006/main">
              <a:ext uri="{FF2B5EF4-FFF2-40B4-BE49-F238E27FC236}">
                <a16:creationId xmlns:a16="http://schemas.microsoft.com/office/drawing/2014/main" id="{5FA93E64-A716-4301-8628-E252F729C2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85775"/>
            <a:ext cx="2476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kicker-3-label">
            <a:extLst xmlns:a="http://schemas.openxmlformats.org/drawingml/2006/main">
              <a:ext uri="{FF2B5EF4-FFF2-40B4-BE49-F238E27FC236}">
                <a16:creationId xmlns:a16="http://schemas.microsoft.com/office/drawing/2014/main" id="{855E3A16-8BC8-4ED3-816F-5238DEBBDF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38150"/>
            <a:ext cx="3238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PÚBLICOS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9BD05E2-26A8-465A-8E24-A57153859F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00050"/>
            <a:ext cx="5524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03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FEB9556-8E57-4669-B15B-3F3CA737E6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838200"/>
            <a:ext cx="857250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3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Três públicos de compra precisavam de uma narrativa, não de três decks separados.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32175B6-B6DB-45E1-889A-7EF1F32EC7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905000"/>
            <a:ext cx="7429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Cada público manteve uma necessidade de prova, mas o estudo de caso preservou uma espinha dorsal única.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1363B97-5D63-4A49-8277-D5683DE0D5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743200"/>
            <a:ext cx="10363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E243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EF778B1-DD7A-449C-BFEF-FB92D5492D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857500"/>
            <a:ext cx="1828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Público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556FEB0-37D7-4830-AB7B-06BCB332E4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19400" y="2857500"/>
            <a:ext cx="23050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Necessidade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0A94D48-C7F2-4969-835E-66712BEB69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95900" y="2857500"/>
            <a:ext cx="23050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Prova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A70783E-65E5-447D-8102-4688DBE825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857500"/>
            <a:ext cx="2971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Resultado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B1914B6-3FB3-4AF9-A779-9ACD1F833C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238500"/>
            <a:ext cx="103632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FC375E2-3688-4AE5-BDBB-FE59A7CCF0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09950"/>
            <a:ext cx="1809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1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Comprador econômico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F48A124-A2C5-4FC0-906A-EEAE5336FB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19400" y="3409950"/>
            <a:ext cx="2286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Redução de risco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3586817-668D-4ED5-BDDA-BCDD7551D5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95900" y="3409950"/>
            <a:ext cx="2286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Ponte de forecast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8F3FB02-FEF3-4527-A217-46061DAD85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3409950"/>
            <a:ext cx="2952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Confiança na renovação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9EDC4D6-2690-4EF9-A20F-FBBC921C33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057650"/>
            <a:ext cx="103632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5B57CB0-4B94-497B-B850-47D35FC913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29100"/>
            <a:ext cx="1809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1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Operador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D660132-921E-4C9E-A395-74201954EC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19400" y="4229100"/>
            <a:ext cx="2286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Controle do fluxo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A48B00B-54F3-4F84-A2C4-523D799BBD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95900" y="4229100"/>
            <a:ext cx="2286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Tempo de resolução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375DEE9-33FC-4F5E-9BDB-5232453BB1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4229100"/>
            <a:ext cx="2952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Menos roteamento manual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8503173-28F1-44D8-A25B-D5D7F54EDA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876800"/>
            <a:ext cx="103632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5B6EBAF-BE27-41D6-8697-388932EB4F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048250"/>
            <a:ext cx="1809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1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Champion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1CCC904-3813-439D-BBC8-E555590A45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19400" y="5048250"/>
            <a:ext cx="2286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Adoção da equipe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77A57BB-06CC-4058-B803-5FBBEA95CF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95900" y="5048250"/>
            <a:ext cx="2286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Antes/depois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CCDDFF2-9D2F-48A9-895D-CFC6ACB292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5048250"/>
            <a:ext cx="2952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3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Narrativa interna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50E47F3-FA79-4E3F-872F-0FA30AD8E9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96050"/>
            <a:ext cx="4286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Northstar Labs / Amostra de portfólio SaaS/produto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56A16D8-8285-485B-89DB-A0866C7539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6496050"/>
            <a:ext cx="5810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1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Cliente fictício | Substitua dados placeholder por métricas reais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4ABEC48-FD5C-4F51-93B7-AA0BABB850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496050"/>
            <a:ext cx="666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03 / 08</a:t>
            </a:r>
          </a:p>
        </p:txBody>
      </p:sp>
    </p:spTree>
    <p:extLst>
      <p:ext uri="{BB962C8B-B14F-4D97-AF65-F5344CB8AC3E}">
        <p14:creationId xmlns:p14="http://schemas.microsoft.com/office/powerpoint/2010/main" val="2137892339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D6838D7-B137-4323-B163-864513443A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AF345C3-145B-4360-9C88-CE75CAFE1E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98170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4-marker">
            <a:extLst xmlns:a="http://schemas.openxmlformats.org/drawingml/2006/main">
              <a:ext uri="{FF2B5EF4-FFF2-40B4-BE49-F238E27FC236}">
                <a16:creationId xmlns:a16="http://schemas.microsoft.com/office/drawing/2014/main" id="{81D37693-998E-48C4-BF0F-F2E29444A4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85775"/>
            <a:ext cx="2476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kicker-4-label">
            <a:extLst xmlns:a="http://schemas.openxmlformats.org/drawingml/2006/main">
              <a:ext uri="{FF2B5EF4-FFF2-40B4-BE49-F238E27FC236}">
                <a16:creationId xmlns:a16="http://schemas.microsoft.com/office/drawing/2014/main" id="{13E9DC5C-3CE0-4B7F-95D3-91AD051912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38150"/>
            <a:ext cx="3238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MAPA DO SISTEMA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37560CC-3D9D-4B74-B751-4935B64082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00050"/>
            <a:ext cx="5524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04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2E3DB7E-8199-4E7E-AE65-8DE009304C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838200"/>
            <a:ext cx="8001000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3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O redesenho transformou cinco recursos em um único fluxo de renovação.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CDB9A3E-8E1E-4E9D-AF8E-EED4A51CF4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905000"/>
            <a:ext cx="7239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Diagrama editável: troque os rótulos pelos módulos, telas ou fases reais do seu projeto.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F66EB8E-5F5A-4E68-B82E-FA303ECC84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314700"/>
            <a:ext cx="21717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1B1C1BE-035E-4280-9D2B-5C75E8C481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90850" y="3248025"/>
            <a:ext cx="247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A2CA196-280D-4337-A890-98AA840F7C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876550"/>
            <a:ext cx="22288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Capturar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03DA334-F676-4821-98A8-3026C0339E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619500"/>
            <a:ext cx="2228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38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Eventos de uso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615CA89-7FF5-46C9-915E-2DFD883A3D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981450"/>
            <a:ext cx="22288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5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sinal de linha de frente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6CD6AC7-AAE7-4934-8226-10D805FB51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629150"/>
            <a:ext cx="21717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E9EFE6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AAACC25-8DBC-4240-8306-F5129C372E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4800600"/>
            <a:ext cx="1828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1F6F8B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1F6F8B"/>
                </a:solidFill>
                <a:latin typeface="Avenir Next"/>
                <a:ea typeface="Avenir Next"/>
                <a:cs typeface="Avenir Next"/>
              </a:rPr>
              <a:t>Prova 01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FBD0650-EAE0-4F9D-A33E-310BAA1E63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5010150"/>
            <a:ext cx="1828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Link de adoção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9D62FED-FB50-4682-8A6B-C2F542AFE4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314700"/>
            <a:ext cx="21717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92C2635-9294-4858-B412-9FA7152D8A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248025"/>
            <a:ext cx="247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779CBEC-0A5E-40C9-82E5-938D328B0B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2876550"/>
            <a:ext cx="22288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Diagnosticar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0EFDEB1-2BCC-4E8B-B24D-54A1325E1E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619500"/>
            <a:ext cx="2228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38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Clusters de risco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F69ECCC-EC28-4A81-8AAD-0CEA0F4BB7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981450"/>
            <a:ext cx="22288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5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lógica de triagem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5BCD515-CED3-4277-BD54-24B1624CF0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4629150"/>
            <a:ext cx="21717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E9EFE6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F689A3C-C73B-40C0-9B3E-BB19D19B63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4800600"/>
            <a:ext cx="1828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E6A23C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E6A23C"/>
                </a:solidFill>
                <a:latin typeface="Avenir Next"/>
                <a:ea typeface="Avenir Next"/>
                <a:cs typeface="Avenir Next"/>
              </a:rPr>
              <a:t>Prova 02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A573103-3761-4B2B-884E-20983EF93E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5010150"/>
            <a:ext cx="1828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Link de adoção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642502A-01C4-40F1-91DF-D24493D4B0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3314700"/>
            <a:ext cx="21717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D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1A870FB-5FFD-4C20-951C-3B88900118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34350" y="3248025"/>
            <a:ext cx="247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D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E557EF5-1FC9-4DF5-B1A0-33FF65905A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2876550"/>
            <a:ext cx="22288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Agir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31FA3BD-0656-43FA-8766-1587B8F26E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3619500"/>
            <a:ext cx="2228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38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Playbooks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3CF33D2-FA84-4ABA-A7A7-C131E5231C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3981450"/>
            <a:ext cx="22288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5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fluxo da equipe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96CAB88-7543-415B-BC58-E4CC7A02F7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4629150"/>
            <a:ext cx="21717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E9EFE6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36B3D0E-A030-425C-9C18-E9C2A34C16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4800600"/>
            <a:ext cx="1828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2E7D4F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2E7D4F"/>
                </a:solidFill>
                <a:latin typeface="Avenir Next"/>
                <a:ea typeface="Avenir Next"/>
                <a:cs typeface="Avenir Next"/>
              </a:rPr>
              <a:t>Prova 03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2594CD2-7A75-4BDB-BFDA-964CA83B5F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5010150"/>
            <a:ext cx="1828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Link de adoção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6592BC8-3024-4CBA-AB7A-7F14B2EADE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3314700"/>
            <a:ext cx="21717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82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33CB1391-54B6-4124-87D8-1CFEB1C318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2876550"/>
            <a:ext cx="22288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Medir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2FD0516-D8F5-4FEF-9718-D7D4FE6DE0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3619500"/>
            <a:ext cx="2228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38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938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Score de renovação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ACC35504-6C19-4FB6-A90F-D2C2F7AD73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3981450"/>
            <a:ext cx="22288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5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prova executiva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1A0E61DE-9763-4C7C-9865-69A50F97F9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4629150"/>
            <a:ext cx="21717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E9EFE6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F797C6E8-0979-48A4-A676-57E9C058EE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05850" y="4800600"/>
            <a:ext cx="1828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Prova 04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2C5358E1-F3D3-40B4-A8D0-3E336163A4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05850" y="5010150"/>
            <a:ext cx="1828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88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Link de adoção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A529C52E-8701-4BE5-AD8B-27C32FF2AA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96050"/>
            <a:ext cx="4286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Northstar Labs / Amostra de portfólio SaaS/produto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48426B58-00A2-45EE-B2E4-2CA2018223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6496050"/>
            <a:ext cx="5810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1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Cliente fictício | Substitua dados placeholder por métricas reais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63CE8DAF-C61F-452A-8621-B4CC43B119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496050"/>
            <a:ext cx="666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04 / 08</a:t>
            </a:r>
          </a:p>
        </p:txBody>
      </p:sp>
    </p:spTree>
    <p:extLst>
      <p:ext uri="{BB962C8B-B14F-4D97-AF65-F5344CB8AC3E}">
        <p14:creationId xmlns:p14="http://schemas.microsoft.com/office/powerpoint/2010/main" val="683935571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86B7AB2-2F43-41D8-92E2-6D1AA6D4A5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2F62F08-4CA5-40BE-A121-8AA47E53A3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98170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951c087ea414121"/>
          <a:srcRect xmlns:a="http://schemas.openxmlformats.org/drawingml/2006/main" l="25386" t="0" r="25386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5524500" cy="6858000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E78831D-8D09-481F-968C-3F6FFF25CF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55245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2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kicker-5-marker">
            <a:extLst xmlns:a="http://schemas.openxmlformats.org/drawingml/2006/main">
              <a:ext uri="{FF2B5EF4-FFF2-40B4-BE49-F238E27FC236}">
                <a16:creationId xmlns:a16="http://schemas.microsoft.com/office/drawing/2014/main" id="{A5E54B6D-3CE8-4291-9160-6CE6428F70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504825"/>
            <a:ext cx="2476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kicker-5-label">
            <a:extLst xmlns:a="http://schemas.openxmlformats.org/drawingml/2006/main">
              <a:ext uri="{FF2B5EF4-FFF2-40B4-BE49-F238E27FC236}">
                <a16:creationId xmlns:a16="http://schemas.microsoft.com/office/drawing/2014/main" id="{40E0054E-679B-47CF-BA94-69B40A05E8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457200"/>
            <a:ext cx="3238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TRABALHO DE DESIGN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0CC5B12-599A-4134-867E-BE8AAA5B0C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00050"/>
            <a:ext cx="5524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05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E9F5790-E2D1-436E-9AC3-D0A80F4FE9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876300"/>
            <a:ext cx="5334000" cy="1104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3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O sistema visual fez a análise parecer um caminho guiado.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DEE921F-BC1A-4FC6-BE70-58C819A216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076450"/>
            <a:ext cx="4762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Use este slide para mostrar interface, auditorias, workshops ou screenshots de produção.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420E31A-15D3-47E5-B95E-61029BAF39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3200400"/>
            <a:ext cx="4953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4740FC7-07AF-4E68-BD86-37E07F7822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3067050"/>
            <a:ext cx="37147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hierarquia de mensagem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289C9EF-E00F-49DC-982C-6234192957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3409950"/>
            <a:ext cx="36766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6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6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Frame placeholder para evidência do projeto, notas de artefato ou prova visual.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B8871F7-4225-458F-A2E7-3A7D96E29A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4019550"/>
            <a:ext cx="4953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0096C71-5D3C-4CD8-8E95-7513CB686F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3886200"/>
            <a:ext cx="37147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prova em dashboard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273FE2E-B6A2-4A32-B7AD-536CD912F1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4229100"/>
            <a:ext cx="36766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6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6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Frame placeholder para evidência do projeto, notas de artefato ou prova visual.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96F9B91-660C-4C5E-83C4-F438EBFAB3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4838700"/>
            <a:ext cx="4953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D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AF30A37-61C5-42DD-9294-07F76CD7C2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4705350"/>
            <a:ext cx="37147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regras de handoff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030FD12-E460-49BD-97F2-F446540EC4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5048250"/>
            <a:ext cx="36766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6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6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Frame placeholder para evidência do projeto, notas de artefato ou prova visual.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2C55A78-AA4B-4DEF-A572-21FCEC9683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96050"/>
            <a:ext cx="4286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Northstar Labs / Amostra de portfólio SaaS/produto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5675933-EC1E-473B-A7AD-1CC574F488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6496050"/>
            <a:ext cx="5810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1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Cliente fictício | Substitua dados placeholder por métricas reais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72B7F35-9167-4417-BE4C-5E62CDBE68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496050"/>
            <a:ext cx="666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05 / 08</a:t>
            </a:r>
          </a:p>
        </p:txBody>
      </p:sp>
    </p:spTree>
    <p:extLst>
      <p:ext uri="{BB962C8B-B14F-4D97-AF65-F5344CB8AC3E}">
        <p14:creationId xmlns:p14="http://schemas.microsoft.com/office/powerpoint/2010/main" val="1839860339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C5C2D0E-701D-48F7-A66E-872FAF45E3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8E425FA-784F-4264-95AA-1F4C94E98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98170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6-marker">
            <a:extLst xmlns:a="http://schemas.openxmlformats.org/drawingml/2006/main">
              <a:ext uri="{FF2B5EF4-FFF2-40B4-BE49-F238E27FC236}">
                <a16:creationId xmlns:a16="http://schemas.microsoft.com/office/drawing/2014/main" id="{B21975E9-8BF5-463F-9D01-6B36855091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85775"/>
            <a:ext cx="2476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kicker-6-label">
            <a:extLst xmlns:a="http://schemas.openxmlformats.org/drawingml/2006/main">
              <a:ext uri="{FF2B5EF4-FFF2-40B4-BE49-F238E27FC236}">
                <a16:creationId xmlns:a16="http://schemas.microsoft.com/office/drawing/2014/main" id="{C0282713-51D0-4384-9285-481A965787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38150"/>
            <a:ext cx="3238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RESULTADOS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08314DF-F72D-40AE-8B43-B134908008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00050"/>
            <a:ext cx="5524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06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DA224DF-F29A-47FE-9F65-2861B043CC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838200"/>
            <a:ext cx="8382000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3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Os maiores ganhos vieram de ativação mais rápida e handoffs melhores.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FE79F50-477F-4E14-8D1B-1A9EC87694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924050"/>
            <a:ext cx="7429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Resultados placeholder para demonstração de portfólio. Troque por dados medidos ou sinalize como conceito.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4691D61-FD60-425C-A294-CD019619CA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1809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63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Ativação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3F1442F-1740-4623-BCF2-AF7DCA537C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00350" y="2952750"/>
            <a:ext cx="37719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B9F4A0A-A735-4CBF-8D97-81DDB18C6F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00350" y="2952750"/>
            <a:ext cx="37719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2021B4A-BF41-41CC-9E10-CCBB0F9F60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2895600"/>
            <a:ext cx="723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88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788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+42%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DC71DCF-617C-45A0-A3EC-67647230E4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400425"/>
            <a:ext cx="1809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0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63" b="0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Expansões qualificadas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4B61B1B-16D2-4067-A808-A63B3C0338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00350" y="3448050"/>
            <a:ext cx="37719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3CF7126-541A-4C19-93F6-C2F4F228E8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00350" y="3448050"/>
            <a:ext cx="2514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34705B1-00F8-45BC-A601-0F66B35247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3390900"/>
            <a:ext cx="723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88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788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+28%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B2722CF-130C-4182-B442-2BD1CB2E84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895725"/>
            <a:ext cx="1809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0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63" b="0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Deflexão de suporte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2185BC7-2406-4190-906B-3C65882BB7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00350" y="3943350"/>
            <a:ext cx="37719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F134D59-4F84-48D4-B79F-6687C46ADF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00350" y="3943350"/>
            <a:ext cx="2155371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D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92E1987-A92D-4531-AB2F-26BA4EB58C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3886200"/>
            <a:ext cx="723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88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788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+24%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AD77E0F-D067-40BC-A5E0-321C861126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391025"/>
            <a:ext cx="1809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0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63" b="0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Prontidão de renovação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5610677-FCD4-47BE-9254-4C4A870BE0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00350" y="4438650"/>
            <a:ext cx="37719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48C7B24-AE25-4523-9CC8-D3A7EDDC49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00350" y="4438650"/>
            <a:ext cx="3233057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4706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4E33635-3B4F-497A-8926-A5DD066856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4381500"/>
            <a:ext cx="723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88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788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+36%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35B9AC1-50F8-4E95-ADE0-FF19CFE49A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190750"/>
            <a:ext cx="2476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E6A23C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E6A23C"/>
                </a:solidFill>
                <a:latin typeface="Avenir Next"/>
                <a:ea typeface="Avenir Next"/>
                <a:cs typeface="Avenir Next"/>
              </a:rPr>
              <a:t>Linguagem de prova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8324AB2-3026-4502-B915-EF5CE0A7FE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400300"/>
            <a:ext cx="3000375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6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6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Troque os placeholders por métricas aprovadas. Se os dados forem confidenciais, enquadre como evidência de processo.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0CFA274-04A6-47FD-A397-2A272E3F25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914650"/>
            <a:ext cx="32385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1F6F8B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D6FB69C-5D9F-4B1B-976C-4356369E30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308610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1F6F8B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F6F8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0FEDFB3-EAC4-4A5D-9474-E0CB1EA457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96300" y="3105150"/>
            <a:ext cx="23622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85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85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Workshop narrativo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3DBE7A0-9488-402D-8A8F-D55964BAD5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733800"/>
            <a:ext cx="32385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E6A23C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A1EA8AE-0E25-4B7C-8544-A15F4EBF44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39052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E6A23C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E6A23C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5E88AFC-8579-4D85-A481-31D492A0C0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96300" y="3924300"/>
            <a:ext cx="23622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85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85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Sistema de prova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45BB3DE-95CC-452B-B127-8F4BD545F1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4552950"/>
            <a:ext cx="32385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2E7D4F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9E51B1A-3F5D-4416-877E-013FF3D914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472440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2E7D4F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2E7D4F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00756AF-3BB9-47FA-AA2A-D94CAAE0C9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96300" y="4743450"/>
            <a:ext cx="23622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85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885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Slides comerciais reutilizáveis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1CCF0489-4945-474D-BC72-197BF87241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96050"/>
            <a:ext cx="4286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Northstar Labs / Amostra de portfólio SaaS/produto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701B9678-573E-43BE-862A-937C448EB0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6496050"/>
            <a:ext cx="5810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1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Cliente fictício | Substitua dados placeholder por métricas reais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B9955AD1-83B7-42D4-8B7F-ADD25A44AD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496050"/>
            <a:ext cx="666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06 / 08</a:t>
            </a:r>
          </a:p>
        </p:txBody>
      </p:sp>
    </p:spTree>
    <p:extLst>
      <p:ext uri="{BB962C8B-B14F-4D97-AF65-F5344CB8AC3E}">
        <p14:creationId xmlns:p14="http://schemas.microsoft.com/office/powerpoint/2010/main" val="256019604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1838984-7A05-49E9-BEEF-3BA2641CE9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28F1670-E7AD-4204-A9E4-439439CC52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98170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7-marker">
            <a:extLst xmlns:a="http://schemas.openxmlformats.org/drawingml/2006/main">
              <a:ext uri="{FF2B5EF4-FFF2-40B4-BE49-F238E27FC236}">
                <a16:creationId xmlns:a16="http://schemas.microsoft.com/office/drawing/2014/main" id="{007205DB-D69F-43E5-8061-EED46F14DA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85775"/>
            <a:ext cx="2476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kicker-7-label">
            <a:extLst xmlns:a="http://schemas.openxmlformats.org/drawingml/2006/main">
              <a:ext uri="{FF2B5EF4-FFF2-40B4-BE49-F238E27FC236}">
                <a16:creationId xmlns:a16="http://schemas.microsoft.com/office/drawing/2014/main" id="{04F9279A-1C83-419F-9056-C5D79C5CA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38150"/>
            <a:ext cx="3238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ROADMAP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9818721-C601-4098-A0B1-39D03F60F6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00050"/>
            <a:ext cx="5524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07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F05079A-C0AE-48B2-BB9C-61CFF4038A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838200"/>
            <a:ext cx="8572500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325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A próxima fase transforma a história em um kit comercial reutilizável.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0861478-8437-4DA4-970D-B713E80D74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905000"/>
            <a:ext cx="7239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Use como slide de recomendação para uma amostra de portfólio.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E805B0D-7026-498F-9746-ECC4A93C1A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3524250"/>
            <a:ext cx="91821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D5428EF-9819-42F6-921B-91BFF93906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3352800"/>
            <a:ext cx="3429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B06B1BC-C74F-4D3C-8DB0-B8B015621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943350"/>
            <a:ext cx="2228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13" b="1">
                <a:solidFill>
                  <a:srgbClr val="1F6F8B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1F6F8B"/>
                </a:solidFill>
                <a:latin typeface="Avenir Next"/>
                <a:ea typeface="Avenir Next"/>
                <a:cs typeface="Avenir Next"/>
              </a:rPr>
              <a:t>Semana 1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72EDE2A-FF6D-44B4-9E20-A474FB030C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229100"/>
            <a:ext cx="21526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88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088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Auditoria de métricas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9CEE9AF-A743-429D-8138-F96BD8466A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762500"/>
            <a:ext cx="1905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5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travar claims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56056FB-CDEF-4E3A-B432-AE41D09E65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3352800"/>
            <a:ext cx="3429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D79408A-61E1-40C4-9E90-6135B5C4A3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3943350"/>
            <a:ext cx="2228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13" b="1">
                <a:solidFill>
                  <a:srgbClr val="E6A23C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E6A23C"/>
                </a:solidFill>
                <a:latin typeface="Avenir Next"/>
                <a:ea typeface="Avenir Next"/>
                <a:cs typeface="Avenir Next"/>
              </a:rPr>
              <a:t>Semana 2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ECA865B-F6C6-4FFE-8141-0A3F38C2F4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4229100"/>
            <a:ext cx="21526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88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088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Entrevistas do caso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75CBAB9-C82B-4FE8-8DA7-46E8B58C7C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4762500"/>
            <a:ext cx="1905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5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extrair provas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5B09E06-0F77-45BE-A3D3-63FFBCE0A4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38850" y="3352800"/>
            <a:ext cx="3429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D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B6F2820-01F6-486D-BD15-6B19A79B6A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10250" y="3943350"/>
            <a:ext cx="2228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13" b="1">
                <a:solidFill>
                  <a:srgbClr val="2E7D4F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2E7D4F"/>
                </a:solidFill>
                <a:latin typeface="Avenir Next"/>
                <a:ea typeface="Avenir Next"/>
                <a:cs typeface="Avenir Next"/>
              </a:rPr>
              <a:t>Semana 3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A3EC8E9-C182-4845-AC65-DB43B9F04F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48350" y="4229100"/>
            <a:ext cx="21526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88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088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Sistema de slides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F11A59D-5718-4FAD-AB3D-DC0A2FF5AB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4762500"/>
            <a:ext cx="1905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5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biblioteca editável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5DDE562-8B2E-4C11-894F-B4DEB4F366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352800"/>
            <a:ext cx="3429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82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B84D688-2DC6-42D6-9A2E-299358052D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3943350"/>
            <a:ext cx="2228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13" b="1">
                <a:solidFill>
                  <a:srgbClr val="101828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101828"/>
                </a:solidFill>
                <a:latin typeface="Avenir Next"/>
                <a:ea typeface="Avenir Next"/>
                <a:cs typeface="Avenir Next"/>
              </a:rPr>
              <a:t>Semana 4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AAF6312-F390-4627-87C8-CC53E5C28A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4229100"/>
            <a:ext cx="21526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88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088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Kit comercial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BAFD527-D202-4174-B616-741791533F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4762500"/>
            <a:ext cx="1905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5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handoff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05F037B-4C98-43E0-98E8-756A1913AA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96050"/>
            <a:ext cx="4286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Northstar Labs / Amostra de portfólio SaaS/produto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3A90460-E70F-49E0-B136-D1F544A07E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6496050"/>
            <a:ext cx="5810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1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Cliente fictício | Substitua dados placeholder por métricas reais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45D0562-6290-4738-A171-C2B5ADDCA8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496050"/>
            <a:ext cx="666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07 / 08</a:t>
            </a:r>
          </a:p>
        </p:txBody>
      </p:sp>
    </p:spTree>
    <p:extLst>
      <p:ext uri="{BB962C8B-B14F-4D97-AF65-F5344CB8AC3E}">
        <p14:creationId xmlns:p14="http://schemas.microsoft.com/office/powerpoint/2010/main" val="330744802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A7DD38D-9A64-41C7-8EB9-AC3F7F0C83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4887FF0-8467-4810-9FDB-9F92D3961F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98170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9EFE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8-marker">
            <a:extLst xmlns:a="http://schemas.openxmlformats.org/drawingml/2006/main">
              <a:ext uri="{FF2B5EF4-FFF2-40B4-BE49-F238E27FC236}">
                <a16:creationId xmlns:a16="http://schemas.microsoft.com/office/drawing/2014/main" id="{41421A30-D1C8-4D47-ACBD-08A1A54C96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85775"/>
            <a:ext cx="2476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kicker-8-label">
            <a:extLst xmlns:a="http://schemas.openxmlformats.org/drawingml/2006/main">
              <a:ext uri="{FF2B5EF4-FFF2-40B4-BE49-F238E27FC236}">
                <a16:creationId xmlns:a16="http://schemas.microsoft.com/office/drawing/2014/main" id="{4CF8D1F2-57EF-49D6-96CF-EA6FEED37D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38150"/>
            <a:ext cx="3238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713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TRABALHE COMIGO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1C19664-8B6A-4923-A611-24C8B6E173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00050"/>
            <a:ext cx="5524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08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98E9034-72F0-4B98-BA47-70E9801842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52500"/>
            <a:ext cx="6667500" cy="1619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Transformo informação de produto confusa em apresentações prontas para cliente.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695C338-B215-4E7B-A4D3-7AFA38529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2724150"/>
            <a:ext cx="495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900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Substitua os contatos pelo seu nome, cargo, email, site e link do Behance.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355BA8A-3056-49C5-9A12-5C9F80FA10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48075"/>
            <a:ext cx="3238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9F22FEA-E0CF-4BBB-93FC-9A4728A094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524250"/>
            <a:ext cx="44577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88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388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decks de case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76B736F-42E3-4546-A3BE-9D7AAEFE60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105275"/>
            <a:ext cx="3238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7529A49-E3F8-4A33-9736-DAB70AD347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981450"/>
            <a:ext cx="44577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88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388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narrativas de pitch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D61176D-9596-4F25-8267-C45F4EB7BE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562475"/>
            <a:ext cx="3238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D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1C3E09A-21D5-469C-B702-07D1163A4F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438650"/>
            <a:ext cx="44577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88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388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visualização de dados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CF923EA-21DB-4259-9313-7A5B6528E3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019675"/>
            <a:ext cx="3238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6F8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16DBFAC-D979-48B2-B916-36064258BF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895850"/>
            <a:ext cx="44577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88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388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redesign de apresentações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977912E-9567-41FE-B739-1E57F15160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1200150"/>
            <a:ext cx="34290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8"/>
          </a:solidFill>
          <a:ln xmlns:a="http://schemas.openxmlformats.org/drawingml/2006/main" w="9525">
            <a:solidFill>
              <a:srgbClr val="E9EFE6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1030BAE-E0B1-48CE-A8F4-7AC0D0C726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62850" y="1581150"/>
            <a:ext cx="25717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800" b="1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SEU NOME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1110202-52E3-4802-9079-17E04B808C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62850" y="1962150"/>
            <a:ext cx="2571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863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Designer freelancer de apresentações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C1D8192-E28F-4798-9332-7A95D63F86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62850" y="2438400"/>
            <a:ext cx="23812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A49DE9E-CFDB-48BA-9180-D059F5DE6E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62850" y="2724150"/>
            <a:ext cx="25717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0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163" b="0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ola@seunome.com</a:t>
            </a:r>
          </a:p>
          <a:p xmlns:a="http://schemas.openxmlformats.org/drawingml/2006/main">
            <a:pPr algn="l">
              <a:defRPr sz="1163" b="0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163" b="0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seuportfolio.com</a:t>
            </a:r>
          </a:p>
          <a:p xmlns:a="http://schemas.openxmlformats.org/drawingml/2006/main">
            <a:pPr algn="l">
              <a:defRPr sz="1163" b="0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163" b="0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behance.net/seunome</a:t>
            </a:r>
          </a:p>
          <a:p xmlns:a="http://schemas.openxmlformats.org/drawingml/2006/main">
            <a:pPr algn="l">
              <a:defRPr sz="1163" b="0">
                <a:solidFill>
                  <a:srgbClr val="101828"/>
                </a:solidFill>
                <a:latin typeface="Georgia"/>
                <a:ea typeface="Georgia"/>
                <a:cs typeface="Georgia"/>
              </a:defRPr>
            </a:pPr>
            <a:r>
              <a:rPr sz="1163" b="0">
                <a:solidFill>
                  <a:srgbClr val="101828"/>
                </a:solidFill>
                <a:latin typeface="Georgia"/>
                <a:ea typeface="Georgia"/>
                <a:cs typeface="Georgia"/>
              </a:rPr>
              <a:t>+55 (00) 00000-0000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A812D9E-BBC5-4D48-BAD4-102E1DB8D6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96050"/>
            <a:ext cx="4286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Northstar Labs / Amostra de portfólio SaaS/produto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107E4E8-87B0-45A0-8CF3-79B5E3AC7E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6496050"/>
            <a:ext cx="5810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15" b="0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0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Cliente fictício | Substitua dados placeholder por métricas reais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C43BE28-072A-4BEF-B470-43D1F602C6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496050"/>
            <a:ext cx="666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defRPr>
            </a:pPr>
            <a:r>
              <a:rPr sz="615" b="1">
                <a:solidFill>
                  <a:srgbClr val="647067"/>
                </a:solidFill>
                <a:latin typeface="Avenir Next"/>
                <a:ea typeface="Avenir Next"/>
                <a:cs typeface="Avenir Next"/>
              </a:rPr>
              <a:t>08 / 08</a:t>
            </a:r>
          </a:p>
        </p:txBody>
      </p:sp>
    </p:spTree>
    <p:extLst>
      <p:ext uri="{BB962C8B-B14F-4D97-AF65-F5344CB8AC3E}">
        <p14:creationId xmlns:p14="http://schemas.microsoft.com/office/powerpoint/2010/main" val="36006606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2026-05-05T15:10:48.6370000Z</dcterms:created>
  <dcterms:modified xsi:type="dcterms:W3CDTF">2026-05-05T15:10:48.6370000Z</dcterms:modified>
</coreProperties>
</file>